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8" r:id="rId1"/>
  </p:sldMasterIdLst>
  <p:notesMasterIdLst>
    <p:notesMasterId r:id="rId31"/>
  </p:notesMasterIdLst>
  <p:sldIdLst>
    <p:sldId id="5101" r:id="rId2"/>
    <p:sldId id="5114" r:id="rId3"/>
    <p:sldId id="5115" r:id="rId4"/>
    <p:sldId id="5140" r:id="rId5"/>
    <p:sldId id="5139" r:id="rId6"/>
    <p:sldId id="5152" r:id="rId7"/>
    <p:sldId id="5117" r:id="rId8"/>
    <p:sldId id="5118" r:id="rId9"/>
    <p:sldId id="5153" r:id="rId10"/>
    <p:sldId id="5119" r:id="rId11"/>
    <p:sldId id="5154" r:id="rId12"/>
    <p:sldId id="5156" r:id="rId13"/>
    <p:sldId id="5122" r:id="rId14"/>
    <p:sldId id="5143" r:id="rId15"/>
    <p:sldId id="5124" r:id="rId16"/>
    <p:sldId id="5158" r:id="rId17"/>
    <p:sldId id="5159" r:id="rId18"/>
    <p:sldId id="5160" r:id="rId19"/>
    <p:sldId id="5161" r:id="rId20"/>
    <p:sldId id="5162" r:id="rId21"/>
    <p:sldId id="5163" r:id="rId22"/>
    <p:sldId id="5164" r:id="rId23"/>
    <p:sldId id="5165" r:id="rId24"/>
    <p:sldId id="5166" r:id="rId25"/>
    <p:sldId id="5167" r:id="rId26"/>
    <p:sldId id="5168" r:id="rId27"/>
    <p:sldId id="5169" r:id="rId28"/>
    <p:sldId id="5170" r:id="rId29"/>
    <p:sldId id="5137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Unica One" panose="02000506000000020004" pitchFamily="2" charset="77"/>
      <p:regular r:id="rId36"/>
    </p:embeddedFont>
    <p:embeddedFont>
      <p:font typeface="Vollkorn" pitchFamily="2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6374" autoAdjust="0"/>
  </p:normalViewPr>
  <p:slideViewPr>
    <p:cSldViewPr snapToObjects="1">
      <p:cViewPr varScale="1">
        <p:scale>
          <a:sx n="128" d="100"/>
          <a:sy n="128" d="100"/>
        </p:scale>
        <p:origin x="52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C347B-6648-6848-976A-E965BBD2FE3F}" type="datetimeFigureOut">
              <a:rPr lang="en-US" smtClean="0"/>
              <a:t>3/1/24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6EB1D-22D1-F446-A148-8C8C100B2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83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AC439AE-E602-48FC-92FF-E673C46A8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2DDC29-C57D-5E44-A94A-3B4627D96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14600"/>
            <a:ext cx="10972800" cy="1828800"/>
          </a:xfrm>
        </p:spPr>
        <p:txBody>
          <a:bodyPr>
            <a:spAutoFit/>
          </a:bodyPr>
          <a:lstStyle>
            <a:lvl1pPr algn="ctr">
              <a:defRPr sz="4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DCC21-3AE7-D84E-2480-D762E01FFF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00" y="4800600"/>
            <a:ext cx="457200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1136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C3CD7F-1D60-4A2B-A26C-8006E5A20D78}"/>
              </a:ext>
            </a:extLst>
          </p:cNvPr>
          <p:cNvSpPr txBox="1"/>
          <p:nvPr/>
        </p:nvSpPr>
        <p:spPr>
          <a:xfrm>
            <a:off x="150698" y="946269"/>
            <a:ext cx="346249" cy="49654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050" b="1" cap="all" spc="300" dirty="0">
                <a:solidFill>
                  <a:srgbClr val="C43859">
                    <a:alpha val="20000"/>
                  </a:srgbClr>
                </a:solidFill>
                <a:latin typeface="Unica One" panose="02000506000000020004" pitchFamily="2" charset="77"/>
              </a:rPr>
              <a:t>BUILT BY FLEXCOMPUTE - A SOLVER TECHNOLOGY COMPANY</a:t>
            </a:r>
            <a:endParaRPr lang="en-US" sz="5400" b="1" spc="300" dirty="0">
              <a:solidFill>
                <a:srgbClr val="C43859">
                  <a:alpha val="20000"/>
                </a:srgbClr>
              </a:solidFill>
              <a:latin typeface="Unica One" panose="0200050600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62D2E1-2E7D-447C-A041-DBABF4B1F997}"/>
              </a:ext>
            </a:extLst>
          </p:cNvPr>
          <p:cNvSpPr txBox="1"/>
          <p:nvPr userDrawn="1"/>
        </p:nvSpPr>
        <p:spPr>
          <a:xfrm>
            <a:off x="150698" y="946269"/>
            <a:ext cx="346249" cy="49654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050" b="1" cap="all" spc="300" dirty="0">
                <a:solidFill>
                  <a:srgbClr val="C43859">
                    <a:alpha val="20000"/>
                  </a:srgbClr>
                </a:solidFill>
                <a:latin typeface="Unica One" panose="02000506000000020004" pitchFamily="2" charset="77"/>
              </a:rPr>
              <a:t>BUILT BY FLEXCOMPUTE - A SOLVER TECHNOLOGY COMPANY</a:t>
            </a:r>
            <a:endParaRPr lang="en-US" sz="5400" b="1" spc="300" dirty="0">
              <a:solidFill>
                <a:srgbClr val="C43859">
                  <a:alpha val="20000"/>
                </a:srgbClr>
              </a:solidFill>
              <a:latin typeface="Unica One" panose="02000506000000020004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2BD9B-05A5-48F6-8DB4-FF09A059E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40FB-0973-4F33-8EB5-DDC6FC4E1C97}" type="datetime3">
              <a:rPr lang="en-US" smtClean="0"/>
              <a:t>1 March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1750A-29AC-411B-A41B-B0FAA9C7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7E9AD15-226C-4509-8B11-ABED7948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B0073E7-0CE2-904A-B8AA-840A47098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78719CE-1C35-8130-9330-4B9B2113B8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066800"/>
            <a:ext cx="1082040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908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C3CD7F-1D60-4A2B-A26C-8006E5A20D78}"/>
              </a:ext>
            </a:extLst>
          </p:cNvPr>
          <p:cNvSpPr txBox="1"/>
          <p:nvPr/>
        </p:nvSpPr>
        <p:spPr>
          <a:xfrm>
            <a:off x="150698" y="946269"/>
            <a:ext cx="346249" cy="49654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050" b="1" cap="all" spc="300" dirty="0">
                <a:solidFill>
                  <a:srgbClr val="C43859">
                    <a:alpha val="20000"/>
                  </a:srgbClr>
                </a:solidFill>
                <a:latin typeface="Unica One" panose="02000506000000020004" pitchFamily="2" charset="77"/>
              </a:rPr>
              <a:t>BUILT BY FLEXCOMPUTE - A SOLVER TECHNOLOGY COMPANY</a:t>
            </a:r>
            <a:endParaRPr lang="en-US" sz="5400" b="1" spc="300" dirty="0">
              <a:solidFill>
                <a:srgbClr val="C43859">
                  <a:alpha val="20000"/>
                </a:srgbClr>
              </a:solidFill>
              <a:latin typeface="Unica One" panose="0200050600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62D2E1-2E7D-447C-A041-DBABF4B1F997}"/>
              </a:ext>
            </a:extLst>
          </p:cNvPr>
          <p:cNvSpPr txBox="1"/>
          <p:nvPr userDrawn="1"/>
        </p:nvSpPr>
        <p:spPr>
          <a:xfrm>
            <a:off x="150698" y="946269"/>
            <a:ext cx="346249" cy="49654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050" b="1" cap="all" spc="300" dirty="0">
                <a:solidFill>
                  <a:srgbClr val="C43859">
                    <a:alpha val="20000"/>
                  </a:srgbClr>
                </a:solidFill>
                <a:latin typeface="Unica One" panose="02000506000000020004" pitchFamily="2" charset="77"/>
              </a:rPr>
              <a:t>BUILT BY FLEXCOMPUTE - A SOLVER TECHNOLOGY COMPANY</a:t>
            </a:r>
            <a:endParaRPr lang="en-US" sz="5400" b="1" spc="300" dirty="0">
              <a:solidFill>
                <a:srgbClr val="C43859">
                  <a:alpha val="20000"/>
                </a:srgbClr>
              </a:solidFill>
              <a:latin typeface="Unica One" panose="02000506000000020004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2BD9B-05A5-48F6-8DB4-FF09A059E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2C3F-655B-448A-B172-584E58AC7009}" type="datetime3">
              <a:rPr lang="en-US" smtClean="0"/>
              <a:t>1 March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1750A-29AC-411B-A41B-B0FAA9C7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7E9AD15-226C-4509-8B11-ABED7948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39BAF46-0FB9-4AB3-8D74-F5816097E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75" y="1066800"/>
            <a:ext cx="5303520" cy="457200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609AC49-CD8B-44C1-8634-97ADB8309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75" y="1609725"/>
            <a:ext cx="5303520" cy="47091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22BB2CD-B6B0-460B-B8DE-55278F0A7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2605" y="1066800"/>
            <a:ext cx="5303520" cy="457200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7BD5E8DB-2086-4CF0-B533-9310CFDCF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2605" y="1609725"/>
            <a:ext cx="5303520" cy="47091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628D6-E449-62E8-6008-4A299630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8977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C3CD7F-1D60-4A2B-A26C-8006E5A20D78}"/>
              </a:ext>
            </a:extLst>
          </p:cNvPr>
          <p:cNvSpPr txBox="1"/>
          <p:nvPr/>
        </p:nvSpPr>
        <p:spPr>
          <a:xfrm>
            <a:off x="150698" y="946269"/>
            <a:ext cx="346249" cy="49654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050" b="1" cap="all" spc="300" dirty="0">
                <a:solidFill>
                  <a:srgbClr val="C43859">
                    <a:alpha val="20000"/>
                  </a:srgbClr>
                </a:solidFill>
                <a:latin typeface="Unica One" panose="02000506000000020004" pitchFamily="2" charset="77"/>
              </a:rPr>
              <a:t>BUILT BY FLEXCOMPUTE - A SOLVER TECHNOLOGY COMPANY</a:t>
            </a:r>
            <a:endParaRPr lang="en-US" sz="5400" b="1" spc="300" dirty="0">
              <a:solidFill>
                <a:srgbClr val="C43859">
                  <a:alpha val="20000"/>
                </a:srgbClr>
              </a:solidFill>
              <a:latin typeface="Unica One" panose="0200050600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62D2E1-2E7D-447C-A041-DBABF4B1F997}"/>
              </a:ext>
            </a:extLst>
          </p:cNvPr>
          <p:cNvSpPr txBox="1"/>
          <p:nvPr userDrawn="1"/>
        </p:nvSpPr>
        <p:spPr>
          <a:xfrm>
            <a:off x="150698" y="946269"/>
            <a:ext cx="346249" cy="49654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050" b="1" cap="all" spc="300" dirty="0">
                <a:solidFill>
                  <a:srgbClr val="C43859">
                    <a:alpha val="20000"/>
                  </a:srgbClr>
                </a:solidFill>
                <a:latin typeface="Unica One" panose="02000506000000020004" pitchFamily="2" charset="77"/>
              </a:rPr>
              <a:t>BUILT BY FLEXCOMPUTE - A SOLVER TECHNOLOGY COMPANY</a:t>
            </a:r>
            <a:endParaRPr lang="en-US" sz="5400" b="1" spc="300" dirty="0">
              <a:solidFill>
                <a:srgbClr val="C43859">
                  <a:alpha val="20000"/>
                </a:srgbClr>
              </a:solidFill>
              <a:latin typeface="Unica One" panose="02000506000000020004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2BD9B-05A5-48F6-8DB4-FF09A059E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F7A47-D0AC-47B9-AC97-DC57C482524A}" type="datetime3">
              <a:rPr lang="en-US" smtClean="0"/>
              <a:t>1 March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1750A-29AC-411B-A41B-B0FAA9C7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7E9AD15-226C-4509-8B11-ABED7948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51E24-21A9-5815-4675-ACC5DC1C9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6746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C3CD7F-1D60-4A2B-A26C-8006E5A20D78}"/>
              </a:ext>
            </a:extLst>
          </p:cNvPr>
          <p:cNvSpPr txBox="1"/>
          <p:nvPr/>
        </p:nvSpPr>
        <p:spPr>
          <a:xfrm>
            <a:off x="150698" y="946269"/>
            <a:ext cx="346249" cy="49654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050" b="1" cap="all" spc="300" dirty="0">
                <a:solidFill>
                  <a:srgbClr val="C43859">
                    <a:alpha val="20000"/>
                  </a:srgbClr>
                </a:solidFill>
                <a:latin typeface="Unica One" panose="02000506000000020004" pitchFamily="2" charset="77"/>
              </a:rPr>
              <a:t>BUILT BY FLEXCOMPUTE - A SOLVER TECHNOLOGY COMPANY</a:t>
            </a:r>
            <a:endParaRPr lang="en-US" sz="5400" b="1" spc="300" dirty="0">
              <a:solidFill>
                <a:srgbClr val="C43859">
                  <a:alpha val="20000"/>
                </a:srgbClr>
              </a:solidFill>
              <a:latin typeface="Unica One" panose="0200050600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62D2E1-2E7D-447C-A041-DBABF4B1F997}"/>
              </a:ext>
            </a:extLst>
          </p:cNvPr>
          <p:cNvSpPr txBox="1"/>
          <p:nvPr userDrawn="1"/>
        </p:nvSpPr>
        <p:spPr>
          <a:xfrm>
            <a:off x="150698" y="946269"/>
            <a:ext cx="346249" cy="49654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050" b="1" cap="all" spc="300" dirty="0">
                <a:solidFill>
                  <a:srgbClr val="C43859">
                    <a:alpha val="20000"/>
                  </a:srgbClr>
                </a:solidFill>
                <a:latin typeface="Unica One" panose="02000506000000020004" pitchFamily="2" charset="77"/>
              </a:rPr>
              <a:t>BUILT BY FLEXCOMPUTE - A SOLVER TECHNOLOGY COMPANY</a:t>
            </a:r>
            <a:endParaRPr lang="en-US" sz="5400" b="1" spc="300" dirty="0">
              <a:solidFill>
                <a:srgbClr val="C43859">
                  <a:alpha val="20000"/>
                </a:srgbClr>
              </a:solidFill>
              <a:latin typeface="Unica One" panose="02000506000000020004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2BD9B-05A5-48F6-8DB4-FF09A059E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6814F-85BF-4849-91DC-47A1615D3E2E}" type="datetime3">
              <a:rPr lang="en-US" smtClean="0"/>
              <a:t>1 March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1750A-29AC-411B-A41B-B0FAA9C7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7E9AD15-226C-4509-8B11-ABED7948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856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248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2DC9A-6517-7F42-B9FF-B1E00E302E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59892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B23A2-E963-45D8-9B37-FFA67ABFBF7F}" type="datetime3">
              <a:rPr lang="en-US" smtClean="0"/>
              <a:t>1 March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539A9-CD48-044D-AFDD-ADBDCB5AA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0" y="6598920"/>
            <a:ext cx="45720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4DEAF-7290-7843-B924-0176FF3C3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39200" y="659892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D5141-0844-464D-9E65-C0CA09A0AD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3505CC-264D-197E-F626-9F7A1E9E04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alphaModFix amt="75000"/>
          </a:blip>
          <a:srcRect l="22773" t="21723" r="8921" b="16210"/>
          <a:stretch/>
        </p:blipFill>
        <p:spPr>
          <a:xfrm>
            <a:off x="10593324" y="350520"/>
            <a:ext cx="1522476" cy="274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41EE11-45A8-2F84-BEE6-5D31FCDE05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alphaModFix amt="75000"/>
          </a:blip>
          <a:srcRect l="7383" t="21723" r="77848" b="16210"/>
          <a:stretch/>
        </p:blipFill>
        <p:spPr>
          <a:xfrm>
            <a:off x="76200" y="76200"/>
            <a:ext cx="658368" cy="5486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D15675-29FC-FFE1-B020-A1BF67FF219B}"/>
              </a:ext>
            </a:extLst>
          </p:cNvPr>
          <p:cNvSpPr txBox="1"/>
          <p:nvPr userDrawn="1"/>
        </p:nvSpPr>
        <p:spPr>
          <a:xfrm>
            <a:off x="10588752" y="76200"/>
            <a:ext cx="1527048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en-US" sz="800" b="1" dirty="0">
                <a:solidFill>
                  <a:schemeClr val="tx1">
                    <a:alpha val="50000"/>
                  </a:schemeClr>
                </a:solidFill>
                <a:latin typeface="Vollkorn" pitchFamily="2" charset="0"/>
                <a:ea typeface="Vollkorn" pitchFamily="2" charset="0"/>
              </a:rPr>
              <a:t>Accelerate Innovation</a:t>
            </a:r>
          </a:p>
          <a:p>
            <a:pPr algn="ctr"/>
            <a:r>
              <a:rPr lang="en-US" sz="800" b="1" dirty="0">
                <a:solidFill>
                  <a:schemeClr val="tx1">
                    <a:alpha val="50000"/>
                  </a:schemeClr>
                </a:solidFill>
                <a:latin typeface="Vollkorn" pitchFamily="2" charset="0"/>
                <a:ea typeface="Vollkorn" pitchFamily="2" charset="0"/>
              </a:rPr>
              <a:t>with Advanced Computing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6FA7EA-04E2-11B1-F4DE-7B333C3752A6}"/>
              </a:ext>
            </a:extLst>
          </p:cNvPr>
          <p:cNvCxnSpPr/>
          <p:nvPr userDrawn="1"/>
        </p:nvCxnSpPr>
        <p:spPr>
          <a:xfrm>
            <a:off x="10612562" y="354801"/>
            <a:ext cx="1472184" cy="0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8">
            <a:extLst>
              <a:ext uri="{FF2B5EF4-FFF2-40B4-BE49-F238E27FC236}">
                <a16:creationId xmlns:a16="http://schemas.microsoft.com/office/drawing/2014/main" id="{4D2E3DAA-219B-7DC0-F000-941EDEC48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0"/>
            <a:ext cx="914400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91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5" r:id="rId2"/>
    <p:sldLayoutId id="2147483686" r:id="rId3"/>
    <p:sldLayoutId id="2147483689" r:id="rId4"/>
    <p:sldLayoutId id="2147483688" r:id="rId5"/>
    <p:sldLayoutId id="2147483674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Times New Roman" panose="02020603050405020304" pitchFamily="18" charset="0"/>
        <a:buChar char="◦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Times New Roman" panose="02020603050405020304" pitchFamily="18" charset="0"/>
        <a:buChar char="▪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B59B-F31F-4DCB-73E6-71203125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68737"/>
            <a:ext cx="10972800" cy="1920526"/>
          </a:xfrm>
        </p:spPr>
        <p:txBody>
          <a:bodyPr/>
          <a:lstStyle/>
          <a:p>
            <a:r>
              <a:rPr lang="en-US" dirty="0" err="1"/>
              <a:t>Flexcompute</a:t>
            </a:r>
            <a:r>
              <a:rPr lang="en-US" dirty="0"/>
              <a:t> Contribution to the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VII</a:t>
            </a:r>
            <a:r>
              <a:rPr lang="en-US" baseline="30000" dirty="0" err="1"/>
              <a:t>th</a:t>
            </a:r>
            <a:r>
              <a:rPr lang="en-US" dirty="0"/>
              <a:t> AIAA Drag Prediction Workshop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DF4FC3-008F-61DF-13DB-2CA50E7AA4E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76400" y="4800600"/>
            <a:ext cx="8610600" cy="914400"/>
          </a:xfrm>
        </p:spPr>
        <p:txBody>
          <a:bodyPr>
            <a:noAutofit/>
          </a:bodyPr>
          <a:lstStyle/>
          <a:p>
            <a:r>
              <a:rPr lang="en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Thomas Fitzgibbon, Qiqi Wang and Philippe Spalart</a:t>
            </a:r>
          </a:p>
          <a:p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Flexcompute</a:t>
            </a:r>
          </a:p>
          <a:p>
            <a:r>
              <a:rPr lang="en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Presented at the AIAA 2022 Aviation Forum &amp; Exposition</a:t>
            </a:r>
          </a:p>
        </p:txBody>
      </p:sp>
    </p:spTree>
    <p:extLst>
      <p:ext uri="{BB962C8B-B14F-4D97-AF65-F5344CB8AC3E}">
        <p14:creationId xmlns:p14="http://schemas.microsoft.com/office/powerpoint/2010/main" val="1587085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8BD05FD4-A39A-4DCE-BAFC-9CC33F156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762" y="1445518"/>
            <a:ext cx="3043238" cy="2705101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1 - Grid Convergence Study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F94B1-9806-AEE0-418B-F819E4FB58F8}"/>
              </a:ext>
            </a:extLst>
          </p:cNvPr>
          <p:cNvSpPr txBox="1"/>
          <p:nvPr/>
        </p:nvSpPr>
        <p:spPr>
          <a:xfrm>
            <a:off x="1524000" y="10250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Surface pressure curves at 4 locations along the wing</a:t>
            </a:r>
            <a:endParaRPr lang="en-GB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CDC1100-99F3-DD3C-A373-8630C8F8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762" y="3935096"/>
            <a:ext cx="3043238" cy="2705101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1" name="Picture 10" descr="Chart, diagram&#10;&#10;Description automatically generated">
            <a:extLst>
              <a:ext uri="{FF2B5EF4-FFF2-40B4-BE49-F238E27FC236}">
                <a16:creationId xmlns:a16="http://schemas.microsoft.com/office/drawing/2014/main" id="{EF89381E-5575-E21E-24F2-D0CAD9345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850" y="1471813"/>
            <a:ext cx="3043238" cy="2705101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724EA98-7323-54B3-260B-0EA9013FF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850" y="3949586"/>
            <a:ext cx="3043239" cy="2705101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B835A4A9-3D09-DCA9-9BF5-9E1D635E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1584134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1 - Grid Convergence Study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59197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F94B1-9806-AEE0-418B-F819E4FB58F8}"/>
              </a:ext>
            </a:extLst>
          </p:cNvPr>
          <p:cNvSpPr txBox="1"/>
          <p:nvPr/>
        </p:nvSpPr>
        <p:spPr>
          <a:xfrm>
            <a:off x="762000" y="7745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Tip surface pressure contours</a:t>
            </a:r>
            <a:endParaRPr lang="en-GB" dirty="0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ED95CBEC-447B-6D95-89D6-FB22B8465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17325"/>
            <a:ext cx="2438400" cy="2438400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A309D3B4-279C-E311-2C46-0429C5C8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1217325"/>
            <a:ext cx="2438400" cy="2438400"/>
          </a:xfrm>
          <a:prstGeom prst="rect">
            <a:avLst/>
          </a:prstGeom>
        </p:spPr>
      </p:pic>
      <p:pic>
        <p:nvPicPr>
          <p:cNvPr id="13" name="Picture 12" descr="Chart, surface chart&#10;&#10;Description automatically generated">
            <a:extLst>
              <a:ext uri="{FF2B5EF4-FFF2-40B4-BE49-F238E27FC236}">
                <a16:creationId xmlns:a16="http://schemas.microsoft.com/office/drawing/2014/main" id="{8E11762E-2F0C-42FF-7C76-D3DEDCDCC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217325"/>
            <a:ext cx="2438400" cy="2438400"/>
          </a:xfrm>
          <a:prstGeom prst="rect">
            <a:avLst/>
          </a:prstGeom>
        </p:spPr>
      </p:pic>
      <p:pic>
        <p:nvPicPr>
          <p:cNvPr id="15" name="Picture 14" descr="Chart, surface chart&#10;&#10;Description automatically generated">
            <a:extLst>
              <a:ext uri="{FF2B5EF4-FFF2-40B4-BE49-F238E27FC236}">
                <a16:creationId xmlns:a16="http://schemas.microsoft.com/office/drawing/2014/main" id="{CE95EEF7-4BE2-CB40-0EDB-BFB7DB401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1217325"/>
            <a:ext cx="2438400" cy="243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DD8355-28E1-712F-8786-4207F994429B}"/>
              </a:ext>
            </a:extLst>
          </p:cNvPr>
          <p:cNvSpPr txBox="1"/>
          <p:nvPr/>
        </p:nvSpPr>
        <p:spPr>
          <a:xfrm>
            <a:off x="1423618" y="6266319"/>
            <a:ext cx="549831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Tiny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C68C27B-1492-0ADA-F095-0156DC3F200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>
            <a:off x="3810000" y="6599238"/>
            <a:ext cx="4572000" cy="182562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Tiny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A861C3-0AF3-BF2E-CB16-CBFDCC2E83C7}"/>
              </a:ext>
            </a:extLst>
          </p:cNvPr>
          <p:cNvSpPr txBox="1"/>
          <p:nvPr/>
        </p:nvSpPr>
        <p:spPr>
          <a:xfrm>
            <a:off x="3923721" y="6321921"/>
            <a:ext cx="784830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Coarse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525058-2F9B-A2B7-82FE-8A11F6FC9F80}"/>
              </a:ext>
            </a:extLst>
          </p:cNvPr>
          <p:cNvSpPr txBox="1"/>
          <p:nvPr/>
        </p:nvSpPr>
        <p:spPr>
          <a:xfrm>
            <a:off x="6819900" y="6338291"/>
            <a:ext cx="925894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Medium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867FF-0033-3A7F-4C9A-715262757A56}"/>
              </a:ext>
            </a:extLst>
          </p:cNvPr>
          <p:cNvSpPr txBox="1"/>
          <p:nvPr/>
        </p:nvSpPr>
        <p:spPr>
          <a:xfrm>
            <a:off x="10028572" y="6395293"/>
            <a:ext cx="528351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Fine</a:t>
            </a:r>
          </a:p>
        </p:txBody>
      </p:sp>
      <p:pic>
        <p:nvPicPr>
          <p:cNvPr id="9" name="Picture 8" descr="Chart, surface chart&#10;&#10;Description automatically generated">
            <a:extLst>
              <a:ext uri="{FF2B5EF4-FFF2-40B4-BE49-F238E27FC236}">
                <a16:creationId xmlns:a16="http://schemas.microsoft.com/office/drawing/2014/main" id="{352003C4-3C22-E7B0-257A-20CB20F7D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703638"/>
            <a:ext cx="2438400" cy="2438400"/>
          </a:xfrm>
          <a:prstGeom prst="rect">
            <a:avLst/>
          </a:prstGeom>
        </p:spPr>
      </p:pic>
      <p:pic>
        <p:nvPicPr>
          <p:cNvPr id="19" name="Picture 18" descr="Chart, surface chart&#10;&#10;Description automatically generated">
            <a:extLst>
              <a:ext uri="{FF2B5EF4-FFF2-40B4-BE49-F238E27FC236}">
                <a16:creationId xmlns:a16="http://schemas.microsoft.com/office/drawing/2014/main" id="{30EB9C79-679C-809D-C4AF-45B22F729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800" y="3701385"/>
            <a:ext cx="2438400" cy="2438400"/>
          </a:xfrm>
          <a:prstGeom prst="rect">
            <a:avLst/>
          </a:prstGeom>
        </p:spPr>
      </p:pic>
      <p:pic>
        <p:nvPicPr>
          <p:cNvPr id="21" name="Picture 20" descr="Chart, surface chart&#10;&#10;Description automatically generated">
            <a:extLst>
              <a:ext uri="{FF2B5EF4-FFF2-40B4-BE49-F238E27FC236}">
                <a16:creationId xmlns:a16="http://schemas.microsoft.com/office/drawing/2014/main" id="{3BC8C9EB-71A8-8021-1BA3-58C64136B8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0538" y="3703638"/>
            <a:ext cx="2438401" cy="2438401"/>
          </a:xfrm>
          <a:prstGeom prst="rect">
            <a:avLst/>
          </a:prstGeom>
        </p:spPr>
      </p:pic>
      <p:pic>
        <p:nvPicPr>
          <p:cNvPr id="23" name="Picture 22" descr="Chart, surface chart&#10;&#10;Description automatically generated">
            <a:extLst>
              <a:ext uri="{FF2B5EF4-FFF2-40B4-BE49-F238E27FC236}">
                <a16:creationId xmlns:a16="http://schemas.microsoft.com/office/drawing/2014/main" id="{A9780F8C-B27F-3B07-D63E-EF45E97220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404" y="3732214"/>
            <a:ext cx="2438400" cy="2438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5AB7A1-432A-D8D8-05AA-B7B2FC8862CC}"/>
              </a:ext>
            </a:extLst>
          </p:cNvPr>
          <p:cNvSpPr txBox="1"/>
          <p:nvPr/>
        </p:nvSpPr>
        <p:spPr>
          <a:xfrm>
            <a:off x="11546121" y="2298025"/>
            <a:ext cx="387287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59A6D9-1A7E-DFE3-A7A9-D70BB00AB918}"/>
              </a:ext>
            </a:extLst>
          </p:cNvPr>
          <p:cNvSpPr txBox="1"/>
          <p:nvPr/>
        </p:nvSpPr>
        <p:spPr>
          <a:xfrm>
            <a:off x="11224632" y="4876234"/>
            <a:ext cx="925894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Kw-SST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6708BF17-31ED-1D16-C9AF-73690C2971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2712654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1 - Grid Convergence Study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59197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5CBEC-447B-6D95-89D6-FB22B8465B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1217325"/>
            <a:ext cx="2438400" cy="243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09D3B4-279C-E311-2C46-0429C5C8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33750" y="1217325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11762E-2F0C-42FF-7C76-D3DEDCDCC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43600" y="1217325"/>
            <a:ext cx="2438400" cy="243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95EEF7-4BE2-CB40-0EDB-BFB7DB4011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686800" y="1217325"/>
            <a:ext cx="2438400" cy="243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DD8355-28E1-712F-8786-4207F994429B}"/>
              </a:ext>
            </a:extLst>
          </p:cNvPr>
          <p:cNvSpPr txBox="1"/>
          <p:nvPr/>
        </p:nvSpPr>
        <p:spPr>
          <a:xfrm>
            <a:off x="1423618" y="6266319"/>
            <a:ext cx="549831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Tiny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C68C27B-1492-0ADA-F095-0156DC3F200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>
            <a:off x="3810000" y="6599238"/>
            <a:ext cx="4572000" cy="182562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Tiny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A861C3-0AF3-BF2E-CB16-CBFDCC2E83C7}"/>
              </a:ext>
            </a:extLst>
          </p:cNvPr>
          <p:cNvSpPr txBox="1"/>
          <p:nvPr/>
        </p:nvSpPr>
        <p:spPr>
          <a:xfrm>
            <a:off x="3923721" y="6321921"/>
            <a:ext cx="784830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Coarse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525058-2F9B-A2B7-82FE-8A11F6FC9F80}"/>
              </a:ext>
            </a:extLst>
          </p:cNvPr>
          <p:cNvSpPr txBox="1"/>
          <p:nvPr/>
        </p:nvSpPr>
        <p:spPr>
          <a:xfrm>
            <a:off x="6819900" y="6338291"/>
            <a:ext cx="925894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Medium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867FF-0033-3A7F-4C9A-715262757A56}"/>
              </a:ext>
            </a:extLst>
          </p:cNvPr>
          <p:cNvSpPr txBox="1"/>
          <p:nvPr/>
        </p:nvSpPr>
        <p:spPr>
          <a:xfrm>
            <a:off x="10028572" y="6395293"/>
            <a:ext cx="528351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Fine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2003C4-3C22-E7B0-257A-20CB20F7DBC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5800" y="3703638"/>
            <a:ext cx="2438400" cy="2438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EB9C79-679C-809D-C4AF-45B22F729B1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352800" y="3701385"/>
            <a:ext cx="2438400" cy="2438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C8C9EB-71A8-8021-1BA3-58C64136B8A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940538" y="3703638"/>
            <a:ext cx="2438401" cy="24384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780F8C-B27F-3B07-D63E-EF45E97220A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763404" y="3732214"/>
            <a:ext cx="2438400" cy="2438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5AB7A1-432A-D8D8-05AA-B7B2FC8862CC}"/>
              </a:ext>
            </a:extLst>
          </p:cNvPr>
          <p:cNvSpPr txBox="1"/>
          <p:nvPr/>
        </p:nvSpPr>
        <p:spPr>
          <a:xfrm>
            <a:off x="11546121" y="2298025"/>
            <a:ext cx="387287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59A6D9-1A7E-DFE3-A7A9-D70BB00AB918}"/>
              </a:ext>
            </a:extLst>
          </p:cNvPr>
          <p:cNvSpPr txBox="1"/>
          <p:nvPr/>
        </p:nvSpPr>
        <p:spPr>
          <a:xfrm>
            <a:off x="11224632" y="4876234"/>
            <a:ext cx="925894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Kw-SST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C2F665-503C-50BB-1ADD-726BD2781C79}"/>
              </a:ext>
            </a:extLst>
          </p:cNvPr>
          <p:cNvSpPr txBox="1"/>
          <p:nvPr/>
        </p:nvSpPr>
        <p:spPr>
          <a:xfrm>
            <a:off x="762000" y="7745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Corner separation at root</a:t>
            </a:r>
            <a:endParaRPr lang="en-GB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EBF33D85-8B2F-7C9E-B23C-88751F31BE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341331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 – Alpha Sweep Study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90600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B4AA5-C5A4-5FF4-E77D-8D094DA51A65}"/>
              </a:ext>
            </a:extLst>
          </p:cNvPr>
          <p:cNvSpPr txBox="1"/>
          <p:nvPr/>
        </p:nvSpPr>
        <p:spPr>
          <a:xfrm>
            <a:off x="1499818" y="5867400"/>
            <a:ext cx="412935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CL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BC6AF-0D37-3861-5B47-D4F41BB53636}"/>
              </a:ext>
            </a:extLst>
          </p:cNvPr>
          <p:cNvSpPr txBox="1"/>
          <p:nvPr/>
        </p:nvSpPr>
        <p:spPr>
          <a:xfrm>
            <a:off x="6096000" y="5867399"/>
            <a:ext cx="425759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CD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53A47E-2B4E-DEB9-B589-C2FB48FFB629}"/>
              </a:ext>
            </a:extLst>
          </p:cNvPr>
          <p:cNvSpPr txBox="1"/>
          <p:nvPr/>
        </p:nvSpPr>
        <p:spPr>
          <a:xfrm>
            <a:off x="10202339" y="6005898"/>
            <a:ext cx="1227661" cy="276999"/>
          </a:xfrm>
          <a:prstGeom prst="rect">
            <a:avLst/>
          </a:prstGeom>
          <a:noFill/>
        </p:spPr>
        <p:txBody>
          <a:bodyPr wrap="squar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CD Trim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C84C92B-F752-BC5F-7BF7-CE3B764B7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57079"/>
            <a:ext cx="3896704" cy="3461694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46997F9D-C34F-7039-8EB9-E923532A6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947620"/>
            <a:ext cx="3896704" cy="3461694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506D06CE-2839-F826-5FAE-18A16D573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952459"/>
            <a:ext cx="3892253" cy="34577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402D3B-CCE9-F89B-C612-1F5EE7B27329}"/>
              </a:ext>
            </a:extLst>
          </p:cNvPr>
          <p:cNvSpPr txBox="1"/>
          <p:nvPr/>
        </p:nvSpPr>
        <p:spPr>
          <a:xfrm>
            <a:off x="4465444" y="6310557"/>
            <a:ext cx="2875146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t197R165 experimental data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9051D0A8-3E60-23CB-7CA0-8BC65FEE8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3574850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 – Alpha Sweep Study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90600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B4AA5-C5A4-5FF4-E77D-8D094DA51A65}"/>
              </a:ext>
            </a:extLst>
          </p:cNvPr>
          <p:cNvSpPr txBox="1"/>
          <p:nvPr/>
        </p:nvSpPr>
        <p:spPr>
          <a:xfrm>
            <a:off x="2785036" y="5943600"/>
            <a:ext cx="477055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BC6AF-0D37-3861-5B47-D4F41BB53636}"/>
              </a:ext>
            </a:extLst>
          </p:cNvPr>
          <p:cNvSpPr txBox="1"/>
          <p:nvPr/>
        </p:nvSpPr>
        <p:spPr>
          <a:xfrm>
            <a:off x="8008502" y="5943600"/>
            <a:ext cx="1159934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CM + shift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44C4A18-83FA-C13C-7685-ABDF6A6F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5" y="1524000"/>
            <a:ext cx="4762051" cy="4230439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E12528A-D2DF-0337-3BC7-7886BEA11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182" y="1524000"/>
            <a:ext cx="4762052" cy="42304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A6B227-3BA3-38C3-8E41-3134372A0ABC}"/>
              </a:ext>
            </a:extLst>
          </p:cNvPr>
          <p:cNvSpPr txBox="1"/>
          <p:nvPr/>
        </p:nvSpPr>
        <p:spPr>
          <a:xfrm>
            <a:off x="4465444" y="6310557"/>
            <a:ext cx="2875146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t197R165 experimental data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B79D0C63-6066-BAC6-C47A-AC54A522C6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923996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 – Alpha Sweep Study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90600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F94B1-9806-AEE0-418B-F819E4FB58F8}"/>
              </a:ext>
            </a:extLst>
          </p:cNvPr>
          <p:cNvSpPr txBox="1"/>
          <p:nvPr/>
        </p:nvSpPr>
        <p:spPr>
          <a:xfrm>
            <a:off x="1524000" y="10250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Surface CP – eta = 0.131</a:t>
            </a:r>
            <a:endParaRPr lang="en-GB" dirty="0"/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91A3398C-937E-EB96-4CF8-9BB11D126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674" y="1371600"/>
            <a:ext cx="3143095" cy="279386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A339C5-C106-778B-CDE1-B8B656261C9A}"/>
              </a:ext>
            </a:extLst>
          </p:cNvPr>
          <p:cNvSpPr txBox="1"/>
          <p:nvPr/>
        </p:nvSpPr>
        <p:spPr>
          <a:xfrm>
            <a:off x="1155465" y="2718801"/>
            <a:ext cx="698268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α= 3.0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F2747-B29D-5B52-E920-2E426B5767FE}"/>
              </a:ext>
            </a:extLst>
          </p:cNvPr>
          <p:cNvSpPr txBox="1"/>
          <p:nvPr/>
        </p:nvSpPr>
        <p:spPr>
          <a:xfrm>
            <a:off x="1155465" y="5155882"/>
            <a:ext cx="698268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α= 3.5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73095-4FF1-AA0E-9547-523A6EFC53A8}"/>
              </a:ext>
            </a:extLst>
          </p:cNvPr>
          <p:cNvSpPr txBox="1"/>
          <p:nvPr/>
        </p:nvSpPr>
        <p:spPr>
          <a:xfrm>
            <a:off x="9493482" y="2497930"/>
            <a:ext cx="698268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α= 4.0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E8CE2-9BF7-6350-B0FC-326C7983E5B0}"/>
              </a:ext>
            </a:extLst>
          </p:cNvPr>
          <p:cNvSpPr txBox="1"/>
          <p:nvPr/>
        </p:nvSpPr>
        <p:spPr>
          <a:xfrm>
            <a:off x="9539118" y="4982200"/>
            <a:ext cx="813684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α= 4.25</a:t>
            </a:r>
          </a:p>
        </p:txBody>
      </p:sp>
      <p:pic>
        <p:nvPicPr>
          <p:cNvPr id="14" name="Picture 13" descr="Chart, diagram&#10;&#10;Description automatically generated">
            <a:extLst>
              <a:ext uri="{FF2B5EF4-FFF2-40B4-BE49-F238E27FC236}">
                <a16:creationId xmlns:a16="http://schemas.microsoft.com/office/drawing/2014/main" id="{6AC59555-502A-7440-270E-3245F6299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537" y="3962400"/>
            <a:ext cx="3143093" cy="279386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8CDCFD76-F102-C378-3751-2BB5D447D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674" y="1389607"/>
            <a:ext cx="3076926" cy="273504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8" name="Picture 17" descr="Chart, diagram&#10;&#10;Description automatically generated">
            <a:extLst>
              <a:ext uri="{FF2B5EF4-FFF2-40B4-BE49-F238E27FC236}">
                <a16:creationId xmlns:a16="http://schemas.microsoft.com/office/drawing/2014/main" id="{4E4DC4D1-F604-8A30-FBA0-311EBC411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675" y="3991241"/>
            <a:ext cx="2989398" cy="265724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D69BCA-A08B-3125-B2E0-7ACD272FFDA1}"/>
              </a:ext>
            </a:extLst>
          </p:cNvPr>
          <p:cNvSpPr txBox="1"/>
          <p:nvPr/>
        </p:nvSpPr>
        <p:spPr>
          <a:xfrm>
            <a:off x="7792854" y="1117615"/>
            <a:ext cx="2875146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t197R242 experimental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25083-2FCA-BA26-47CA-16E1802454FA}"/>
              </a:ext>
            </a:extLst>
          </p:cNvPr>
          <p:cNvSpPr txBox="1"/>
          <p:nvPr/>
        </p:nvSpPr>
        <p:spPr>
          <a:xfrm>
            <a:off x="9643843" y="6566356"/>
            <a:ext cx="1095813" cy="215444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sz="1400" dirty="0" err="1"/>
              <a:t>HiQ</a:t>
            </a:r>
            <a:r>
              <a:rPr lang="en-US" sz="1400" dirty="0"/>
              <a:t> exp. data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F399768B-E6BF-B2CA-7C5F-E159C984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3642353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 – Alpha Sweep Study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90600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F94B1-9806-AEE0-418B-F819E4FB58F8}"/>
              </a:ext>
            </a:extLst>
          </p:cNvPr>
          <p:cNvSpPr txBox="1"/>
          <p:nvPr/>
        </p:nvSpPr>
        <p:spPr>
          <a:xfrm>
            <a:off x="1524000" y="10250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Surface CP – eta = 0.5024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3398C-937E-EB96-4CF8-9BB11D1264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04674" y="1416079"/>
            <a:ext cx="3143094" cy="279386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A339C5-C106-778B-CDE1-B8B656261C9A}"/>
              </a:ext>
            </a:extLst>
          </p:cNvPr>
          <p:cNvSpPr txBox="1"/>
          <p:nvPr/>
        </p:nvSpPr>
        <p:spPr>
          <a:xfrm>
            <a:off x="1155465" y="2718801"/>
            <a:ext cx="698268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α= 3.0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F2747-B29D-5B52-E920-2E426B5767FE}"/>
              </a:ext>
            </a:extLst>
          </p:cNvPr>
          <p:cNvSpPr txBox="1"/>
          <p:nvPr/>
        </p:nvSpPr>
        <p:spPr>
          <a:xfrm>
            <a:off x="1155465" y="5155882"/>
            <a:ext cx="698268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α= 3.5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73095-4FF1-AA0E-9547-523A6EFC53A8}"/>
              </a:ext>
            </a:extLst>
          </p:cNvPr>
          <p:cNvSpPr txBox="1"/>
          <p:nvPr/>
        </p:nvSpPr>
        <p:spPr>
          <a:xfrm>
            <a:off x="9493482" y="2497930"/>
            <a:ext cx="698268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α= 4.0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E8CE2-9BF7-6350-B0FC-326C7983E5B0}"/>
              </a:ext>
            </a:extLst>
          </p:cNvPr>
          <p:cNvSpPr txBox="1"/>
          <p:nvPr/>
        </p:nvSpPr>
        <p:spPr>
          <a:xfrm>
            <a:off x="9539118" y="4982200"/>
            <a:ext cx="813684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α= 4.25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C59555-502A-7440-270E-3245F62993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36537" y="3987940"/>
            <a:ext cx="3143092" cy="279386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DCFD76-F102-C378-3751-2BB5D447D3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14674" y="1389607"/>
            <a:ext cx="3076925" cy="273504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4DC4D1-F604-8A30-FBA0-311EBC4118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14675" y="3991241"/>
            <a:ext cx="2989397" cy="265724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7E7B41-E502-656A-C87D-DB9FCEBBD73C}"/>
              </a:ext>
            </a:extLst>
          </p:cNvPr>
          <p:cNvSpPr txBox="1"/>
          <p:nvPr/>
        </p:nvSpPr>
        <p:spPr>
          <a:xfrm>
            <a:off x="7792854" y="1117615"/>
            <a:ext cx="2875146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t197R242 experimental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7F540-FDA2-752D-2FFC-E3436D4F8062}"/>
              </a:ext>
            </a:extLst>
          </p:cNvPr>
          <p:cNvSpPr txBox="1"/>
          <p:nvPr/>
        </p:nvSpPr>
        <p:spPr>
          <a:xfrm>
            <a:off x="9643843" y="6566356"/>
            <a:ext cx="1095813" cy="215444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sz="1400" dirty="0" err="1"/>
              <a:t>HiQ</a:t>
            </a:r>
            <a:r>
              <a:rPr lang="en-US" sz="1400" dirty="0"/>
              <a:t> exp. data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ACFBBA0A-EE55-8242-D812-28B30A2698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405118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 – Alpha Sweep Study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90600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F94B1-9806-AEE0-418B-F819E4FB58F8}"/>
              </a:ext>
            </a:extLst>
          </p:cNvPr>
          <p:cNvSpPr txBox="1"/>
          <p:nvPr/>
        </p:nvSpPr>
        <p:spPr>
          <a:xfrm>
            <a:off x="1524000" y="10250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Surface CP – eta = 0.727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3398C-937E-EB96-4CF8-9BB11D1264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04674" y="1416079"/>
            <a:ext cx="3143094" cy="279386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A339C5-C106-778B-CDE1-B8B656261C9A}"/>
              </a:ext>
            </a:extLst>
          </p:cNvPr>
          <p:cNvSpPr txBox="1"/>
          <p:nvPr/>
        </p:nvSpPr>
        <p:spPr>
          <a:xfrm>
            <a:off x="1155465" y="2718801"/>
            <a:ext cx="698268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α= 3.0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F2747-B29D-5B52-E920-2E426B5767FE}"/>
              </a:ext>
            </a:extLst>
          </p:cNvPr>
          <p:cNvSpPr txBox="1"/>
          <p:nvPr/>
        </p:nvSpPr>
        <p:spPr>
          <a:xfrm>
            <a:off x="1155465" y="5155882"/>
            <a:ext cx="698268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α= 3.5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73095-4FF1-AA0E-9547-523A6EFC53A8}"/>
              </a:ext>
            </a:extLst>
          </p:cNvPr>
          <p:cNvSpPr txBox="1"/>
          <p:nvPr/>
        </p:nvSpPr>
        <p:spPr>
          <a:xfrm>
            <a:off x="9493482" y="2497930"/>
            <a:ext cx="698268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α= 4.0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E8CE2-9BF7-6350-B0FC-326C7983E5B0}"/>
              </a:ext>
            </a:extLst>
          </p:cNvPr>
          <p:cNvSpPr txBox="1"/>
          <p:nvPr/>
        </p:nvSpPr>
        <p:spPr>
          <a:xfrm>
            <a:off x="9539118" y="4982200"/>
            <a:ext cx="813684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α= 4.25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C59555-502A-7440-270E-3245F62993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36537" y="3987940"/>
            <a:ext cx="3143092" cy="279386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DCFD76-F102-C378-3751-2BB5D447D3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14674" y="1389607"/>
            <a:ext cx="3076925" cy="273504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4DC4D1-F604-8A30-FBA0-311EBC4118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14675" y="3991241"/>
            <a:ext cx="2989397" cy="265724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9AF2B0-BC40-BD32-AB01-97DA1F48D7AB}"/>
              </a:ext>
            </a:extLst>
          </p:cNvPr>
          <p:cNvSpPr txBox="1"/>
          <p:nvPr/>
        </p:nvSpPr>
        <p:spPr>
          <a:xfrm>
            <a:off x="7792854" y="1143000"/>
            <a:ext cx="2875146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t197R242 experimental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3B2173-C8AD-511F-AA22-40A2B6CED085}"/>
              </a:ext>
            </a:extLst>
          </p:cNvPr>
          <p:cNvSpPr txBox="1"/>
          <p:nvPr/>
        </p:nvSpPr>
        <p:spPr>
          <a:xfrm>
            <a:off x="9643843" y="6566356"/>
            <a:ext cx="1095813" cy="215444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sz="1400" dirty="0" err="1"/>
              <a:t>HiQ</a:t>
            </a:r>
            <a:r>
              <a:rPr lang="en-US" sz="1400" dirty="0"/>
              <a:t> exp. data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66355DE2-E237-D58D-B156-11D09358EA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187668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 – Alpha Sweep Study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90600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F94B1-9806-AEE0-418B-F819E4FB58F8}"/>
              </a:ext>
            </a:extLst>
          </p:cNvPr>
          <p:cNvSpPr txBox="1"/>
          <p:nvPr/>
        </p:nvSpPr>
        <p:spPr>
          <a:xfrm>
            <a:off x="1524000" y="10250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Surface CP – eta = 0.950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3398C-937E-EB96-4CF8-9BB11D1264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04674" y="1416079"/>
            <a:ext cx="3143094" cy="279386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A339C5-C106-778B-CDE1-B8B656261C9A}"/>
              </a:ext>
            </a:extLst>
          </p:cNvPr>
          <p:cNvSpPr txBox="1"/>
          <p:nvPr/>
        </p:nvSpPr>
        <p:spPr>
          <a:xfrm>
            <a:off x="1155465" y="2718801"/>
            <a:ext cx="698268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α= 3.0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F2747-B29D-5B52-E920-2E426B5767FE}"/>
              </a:ext>
            </a:extLst>
          </p:cNvPr>
          <p:cNvSpPr txBox="1"/>
          <p:nvPr/>
        </p:nvSpPr>
        <p:spPr>
          <a:xfrm>
            <a:off x="1155465" y="5155882"/>
            <a:ext cx="698268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α= 3.5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73095-4FF1-AA0E-9547-523A6EFC53A8}"/>
              </a:ext>
            </a:extLst>
          </p:cNvPr>
          <p:cNvSpPr txBox="1"/>
          <p:nvPr/>
        </p:nvSpPr>
        <p:spPr>
          <a:xfrm>
            <a:off x="9493482" y="2497930"/>
            <a:ext cx="698268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α= 4.0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E8CE2-9BF7-6350-B0FC-326C7983E5B0}"/>
              </a:ext>
            </a:extLst>
          </p:cNvPr>
          <p:cNvSpPr txBox="1"/>
          <p:nvPr/>
        </p:nvSpPr>
        <p:spPr>
          <a:xfrm>
            <a:off x="9539118" y="4982200"/>
            <a:ext cx="813684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α= 4.25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C59555-502A-7440-270E-3245F62993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36537" y="3987940"/>
            <a:ext cx="3143092" cy="279386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DCFD76-F102-C378-3751-2BB5D447D3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14674" y="1389607"/>
            <a:ext cx="3076925" cy="273504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4DC4D1-F604-8A30-FBA0-311EBC4118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14675" y="3991241"/>
            <a:ext cx="2989397" cy="265724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193CA5-DDB3-D5D0-0954-3A3FDAF73E3A}"/>
              </a:ext>
            </a:extLst>
          </p:cNvPr>
          <p:cNvSpPr txBox="1"/>
          <p:nvPr/>
        </p:nvSpPr>
        <p:spPr>
          <a:xfrm>
            <a:off x="7792854" y="1117615"/>
            <a:ext cx="2875146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t197R242 experimental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74A1A-45F0-FA1C-04B0-2674C088103E}"/>
              </a:ext>
            </a:extLst>
          </p:cNvPr>
          <p:cNvSpPr txBox="1"/>
          <p:nvPr/>
        </p:nvSpPr>
        <p:spPr>
          <a:xfrm>
            <a:off x="9643843" y="6566356"/>
            <a:ext cx="1095813" cy="215444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sz="1400" dirty="0" err="1"/>
              <a:t>HiQ</a:t>
            </a:r>
            <a:r>
              <a:rPr lang="en-US" sz="1400" dirty="0"/>
              <a:t> exp. data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5A519996-54E0-C139-0358-51E5898D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1620420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 – Alpha Sweep Study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90600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A339C5-C106-778B-CDE1-B8B656261C9A}"/>
              </a:ext>
            </a:extLst>
          </p:cNvPr>
          <p:cNvSpPr txBox="1"/>
          <p:nvPr/>
        </p:nvSpPr>
        <p:spPr>
          <a:xfrm>
            <a:off x="1310955" y="2718801"/>
            <a:ext cx="387287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F2747-B29D-5B52-E920-2E426B5767FE}"/>
              </a:ext>
            </a:extLst>
          </p:cNvPr>
          <p:cNvSpPr txBox="1"/>
          <p:nvPr/>
        </p:nvSpPr>
        <p:spPr>
          <a:xfrm>
            <a:off x="1067300" y="5155882"/>
            <a:ext cx="874598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kw-SST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E8CE2-9BF7-6350-B0FC-326C7983E5B0}"/>
              </a:ext>
            </a:extLst>
          </p:cNvPr>
          <p:cNvSpPr txBox="1"/>
          <p:nvPr/>
        </p:nvSpPr>
        <p:spPr>
          <a:xfrm>
            <a:off x="9401260" y="5176331"/>
            <a:ext cx="1387559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SA-RC-QCR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43145C-A257-F760-B072-7E72CCFB67A2}"/>
              </a:ext>
            </a:extLst>
          </p:cNvPr>
          <p:cNvSpPr txBox="1"/>
          <p:nvPr/>
        </p:nvSpPr>
        <p:spPr>
          <a:xfrm>
            <a:off x="9401260" y="2650808"/>
            <a:ext cx="977191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SA-QCR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E181CE-02DD-6158-A9FE-9EDA00A3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9290" y="1416079"/>
            <a:ext cx="2793862" cy="2793862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0EF97A-271E-B319-CFCA-BCFB15F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1153" y="3987940"/>
            <a:ext cx="2793860" cy="279386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380016-6CBD-B075-BFB9-6A4D2A4729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85614" y="1389607"/>
            <a:ext cx="2735045" cy="273504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BA0E7E-C87C-F45A-8A0F-9BF486CFBE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80752" y="3991241"/>
            <a:ext cx="2657242" cy="265724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67BDDE-AD0F-9DAD-DA2D-5A94254CAD47}"/>
              </a:ext>
            </a:extLst>
          </p:cNvPr>
          <p:cNvSpPr txBox="1"/>
          <p:nvPr/>
        </p:nvSpPr>
        <p:spPr>
          <a:xfrm>
            <a:off x="1310955" y="10739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Alpha = 3.0</a:t>
            </a:r>
            <a:endParaRPr lang="en-GB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534A2F4F-E7C0-0262-E621-607E5AB2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469225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033069-1C28-AFD0-414C-0D13F55A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25,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90600"/>
            <a:ext cx="1105396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Flow360 Solver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Grids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Cases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Case 1 – Grid Convergence Study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Case 2 – Alpha Sweep Study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Case 3 – Reynolds Number and Q Effect Study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Conclusions</a:t>
            </a:r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6554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 – Alpha Sweep Study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90600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A339C5-C106-778B-CDE1-B8B656261C9A}"/>
              </a:ext>
            </a:extLst>
          </p:cNvPr>
          <p:cNvSpPr txBox="1"/>
          <p:nvPr/>
        </p:nvSpPr>
        <p:spPr>
          <a:xfrm>
            <a:off x="1310955" y="2718801"/>
            <a:ext cx="387287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F2747-B29D-5B52-E920-2E426B5767FE}"/>
              </a:ext>
            </a:extLst>
          </p:cNvPr>
          <p:cNvSpPr txBox="1"/>
          <p:nvPr/>
        </p:nvSpPr>
        <p:spPr>
          <a:xfrm>
            <a:off x="1067300" y="5155882"/>
            <a:ext cx="874598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kw-SST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E8CE2-9BF7-6350-B0FC-326C7983E5B0}"/>
              </a:ext>
            </a:extLst>
          </p:cNvPr>
          <p:cNvSpPr txBox="1"/>
          <p:nvPr/>
        </p:nvSpPr>
        <p:spPr>
          <a:xfrm>
            <a:off x="9401260" y="5176331"/>
            <a:ext cx="1387559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SA-RC-QCR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43145C-A257-F760-B072-7E72CCFB67A2}"/>
              </a:ext>
            </a:extLst>
          </p:cNvPr>
          <p:cNvSpPr txBox="1"/>
          <p:nvPr/>
        </p:nvSpPr>
        <p:spPr>
          <a:xfrm>
            <a:off x="9401260" y="2650808"/>
            <a:ext cx="977191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SA-QCR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E181CE-02DD-6158-A9FE-9EDA00A3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9290" y="1416079"/>
            <a:ext cx="2793862" cy="2793862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0EF97A-271E-B319-CFCA-BCFB15F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1153" y="3987940"/>
            <a:ext cx="2793860" cy="279386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380016-6CBD-B075-BFB9-6A4D2A4729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85614" y="1389607"/>
            <a:ext cx="2735045" cy="273504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BA0E7E-C87C-F45A-8A0F-9BF486CFBE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80752" y="3991241"/>
            <a:ext cx="2657242" cy="265724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67BDDE-AD0F-9DAD-DA2D-5A94254CAD47}"/>
              </a:ext>
            </a:extLst>
          </p:cNvPr>
          <p:cNvSpPr txBox="1"/>
          <p:nvPr/>
        </p:nvSpPr>
        <p:spPr>
          <a:xfrm>
            <a:off x="1310955" y="10739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Alpha = 3.5</a:t>
            </a:r>
            <a:endParaRPr lang="en-GB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73B57127-C834-6086-58C3-05F31D04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2001168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 – Alpha Sweep Study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90600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A339C5-C106-778B-CDE1-B8B656261C9A}"/>
              </a:ext>
            </a:extLst>
          </p:cNvPr>
          <p:cNvSpPr txBox="1"/>
          <p:nvPr/>
        </p:nvSpPr>
        <p:spPr>
          <a:xfrm>
            <a:off x="1310955" y="2718801"/>
            <a:ext cx="387287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F2747-B29D-5B52-E920-2E426B5767FE}"/>
              </a:ext>
            </a:extLst>
          </p:cNvPr>
          <p:cNvSpPr txBox="1"/>
          <p:nvPr/>
        </p:nvSpPr>
        <p:spPr>
          <a:xfrm>
            <a:off x="1067300" y="5155882"/>
            <a:ext cx="874598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kw-SST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E8CE2-9BF7-6350-B0FC-326C7983E5B0}"/>
              </a:ext>
            </a:extLst>
          </p:cNvPr>
          <p:cNvSpPr txBox="1"/>
          <p:nvPr/>
        </p:nvSpPr>
        <p:spPr>
          <a:xfrm>
            <a:off x="9401260" y="5176331"/>
            <a:ext cx="1387559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SA-RC-QCR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43145C-A257-F760-B072-7E72CCFB67A2}"/>
              </a:ext>
            </a:extLst>
          </p:cNvPr>
          <p:cNvSpPr txBox="1"/>
          <p:nvPr/>
        </p:nvSpPr>
        <p:spPr>
          <a:xfrm>
            <a:off x="9401260" y="2650808"/>
            <a:ext cx="977191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SA-QCR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E181CE-02DD-6158-A9FE-9EDA00A3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9290" y="1416079"/>
            <a:ext cx="2793862" cy="2793862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0EF97A-271E-B319-CFCA-BCFB15F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1153" y="3987940"/>
            <a:ext cx="2793860" cy="279386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380016-6CBD-B075-BFB9-6A4D2A4729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85614" y="1389607"/>
            <a:ext cx="2735045" cy="273504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BA0E7E-C87C-F45A-8A0F-9BF486CFBE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80752" y="3991241"/>
            <a:ext cx="2657242" cy="265724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67BDDE-AD0F-9DAD-DA2D-5A94254CAD47}"/>
              </a:ext>
            </a:extLst>
          </p:cNvPr>
          <p:cNvSpPr txBox="1"/>
          <p:nvPr/>
        </p:nvSpPr>
        <p:spPr>
          <a:xfrm>
            <a:off x="1310955" y="10739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Alpha = 4.0</a:t>
            </a:r>
            <a:endParaRPr lang="en-GB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E5A8126D-EEE1-A2C1-2E97-5519E35B4E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3448578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 – Alpha Sweep Study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90600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A339C5-C106-778B-CDE1-B8B656261C9A}"/>
              </a:ext>
            </a:extLst>
          </p:cNvPr>
          <p:cNvSpPr txBox="1"/>
          <p:nvPr/>
        </p:nvSpPr>
        <p:spPr>
          <a:xfrm>
            <a:off x="1310955" y="2718801"/>
            <a:ext cx="387287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F2747-B29D-5B52-E920-2E426B5767FE}"/>
              </a:ext>
            </a:extLst>
          </p:cNvPr>
          <p:cNvSpPr txBox="1"/>
          <p:nvPr/>
        </p:nvSpPr>
        <p:spPr>
          <a:xfrm>
            <a:off x="1067300" y="5155882"/>
            <a:ext cx="874598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kw-SST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E8CE2-9BF7-6350-B0FC-326C7983E5B0}"/>
              </a:ext>
            </a:extLst>
          </p:cNvPr>
          <p:cNvSpPr txBox="1"/>
          <p:nvPr/>
        </p:nvSpPr>
        <p:spPr>
          <a:xfrm>
            <a:off x="9401260" y="5176331"/>
            <a:ext cx="1387559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SA-RC-QCR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43145C-A257-F760-B072-7E72CCFB67A2}"/>
              </a:ext>
            </a:extLst>
          </p:cNvPr>
          <p:cNvSpPr txBox="1"/>
          <p:nvPr/>
        </p:nvSpPr>
        <p:spPr>
          <a:xfrm>
            <a:off x="9401260" y="2650808"/>
            <a:ext cx="977191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SA-QCR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E181CE-02DD-6158-A9FE-9EDA00A3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9290" y="1416079"/>
            <a:ext cx="2793862" cy="2793862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0EF97A-271E-B319-CFCA-BCFB15F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1153" y="3987940"/>
            <a:ext cx="2793860" cy="279386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380016-6CBD-B075-BFB9-6A4D2A4729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85614" y="1389607"/>
            <a:ext cx="2735045" cy="273504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BA0E7E-C87C-F45A-8A0F-9BF486CFBE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80752" y="3991241"/>
            <a:ext cx="2657242" cy="265724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67BDDE-AD0F-9DAD-DA2D-5A94254CAD47}"/>
              </a:ext>
            </a:extLst>
          </p:cNvPr>
          <p:cNvSpPr txBox="1"/>
          <p:nvPr/>
        </p:nvSpPr>
        <p:spPr>
          <a:xfrm>
            <a:off x="1310955" y="10739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Alpha = 4.25</a:t>
            </a:r>
            <a:endParaRPr lang="en-GB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A1C2438-B7F1-8EE7-32D3-87FB777FE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1140878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 – Alpha Sweep Study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90600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A339C5-C106-778B-CDE1-B8B656261C9A}"/>
              </a:ext>
            </a:extLst>
          </p:cNvPr>
          <p:cNvSpPr txBox="1"/>
          <p:nvPr/>
        </p:nvSpPr>
        <p:spPr>
          <a:xfrm>
            <a:off x="1310955" y="2718801"/>
            <a:ext cx="387287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F2747-B29D-5B52-E920-2E426B5767FE}"/>
              </a:ext>
            </a:extLst>
          </p:cNvPr>
          <p:cNvSpPr txBox="1"/>
          <p:nvPr/>
        </p:nvSpPr>
        <p:spPr>
          <a:xfrm>
            <a:off x="1067300" y="5155882"/>
            <a:ext cx="874598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kw-SST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E8CE2-9BF7-6350-B0FC-326C7983E5B0}"/>
              </a:ext>
            </a:extLst>
          </p:cNvPr>
          <p:cNvSpPr txBox="1"/>
          <p:nvPr/>
        </p:nvSpPr>
        <p:spPr>
          <a:xfrm>
            <a:off x="9401260" y="5176331"/>
            <a:ext cx="1387559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SA-RC-QCR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43145C-A257-F760-B072-7E72CCFB67A2}"/>
              </a:ext>
            </a:extLst>
          </p:cNvPr>
          <p:cNvSpPr txBox="1"/>
          <p:nvPr/>
        </p:nvSpPr>
        <p:spPr>
          <a:xfrm>
            <a:off x="9401260" y="2650808"/>
            <a:ext cx="977191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SA-QCR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E181CE-02DD-6158-A9FE-9EDA00A3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9290" y="1416079"/>
            <a:ext cx="2793862" cy="2793862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0EF97A-271E-B319-CFCA-BCFB15F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1153" y="3987940"/>
            <a:ext cx="2793860" cy="279386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380016-6CBD-B075-BFB9-6A4D2A4729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85614" y="1389607"/>
            <a:ext cx="2735045" cy="273504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BA0E7E-C87C-F45A-8A0F-9BF486CFBE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80752" y="3991241"/>
            <a:ext cx="2657242" cy="265724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67BDDE-AD0F-9DAD-DA2D-5A94254CAD47}"/>
              </a:ext>
            </a:extLst>
          </p:cNvPr>
          <p:cNvSpPr txBox="1"/>
          <p:nvPr/>
        </p:nvSpPr>
        <p:spPr>
          <a:xfrm>
            <a:off x="1310955" y="10739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Alpha = 3.0</a:t>
            </a:r>
            <a:endParaRPr lang="en-GB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F0F6FFBE-C9A4-CE33-A8F0-B3BF617B28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460140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 – Alpha Sweep Study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90600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A339C5-C106-778B-CDE1-B8B656261C9A}"/>
              </a:ext>
            </a:extLst>
          </p:cNvPr>
          <p:cNvSpPr txBox="1"/>
          <p:nvPr/>
        </p:nvSpPr>
        <p:spPr>
          <a:xfrm>
            <a:off x="1310955" y="2718801"/>
            <a:ext cx="387287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F2747-B29D-5B52-E920-2E426B5767FE}"/>
              </a:ext>
            </a:extLst>
          </p:cNvPr>
          <p:cNvSpPr txBox="1"/>
          <p:nvPr/>
        </p:nvSpPr>
        <p:spPr>
          <a:xfrm>
            <a:off x="1067300" y="5155882"/>
            <a:ext cx="874598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kw-SST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E8CE2-9BF7-6350-B0FC-326C7983E5B0}"/>
              </a:ext>
            </a:extLst>
          </p:cNvPr>
          <p:cNvSpPr txBox="1"/>
          <p:nvPr/>
        </p:nvSpPr>
        <p:spPr>
          <a:xfrm>
            <a:off x="9401260" y="5176331"/>
            <a:ext cx="1387559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SA-RC-QCR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43145C-A257-F760-B072-7E72CCFB67A2}"/>
              </a:ext>
            </a:extLst>
          </p:cNvPr>
          <p:cNvSpPr txBox="1"/>
          <p:nvPr/>
        </p:nvSpPr>
        <p:spPr>
          <a:xfrm>
            <a:off x="9401260" y="2650808"/>
            <a:ext cx="977191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SA-QCR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E181CE-02DD-6158-A9FE-9EDA00A3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9290" y="1416079"/>
            <a:ext cx="2793862" cy="2793862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0EF97A-271E-B319-CFCA-BCFB15F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1153" y="3987940"/>
            <a:ext cx="2793860" cy="279386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380016-6CBD-B075-BFB9-6A4D2A4729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85614" y="1389607"/>
            <a:ext cx="2735045" cy="273504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BA0E7E-C87C-F45A-8A0F-9BF486CFBE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80752" y="3991241"/>
            <a:ext cx="2657242" cy="265724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67BDDE-AD0F-9DAD-DA2D-5A94254CAD47}"/>
              </a:ext>
            </a:extLst>
          </p:cNvPr>
          <p:cNvSpPr txBox="1"/>
          <p:nvPr/>
        </p:nvSpPr>
        <p:spPr>
          <a:xfrm>
            <a:off x="1310955" y="10739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Alpha = 3.5</a:t>
            </a:r>
            <a:endParaRPr lang="en-GB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9E33E6E2-D3D8-9EF3-61C9-2C892D5A4A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2682504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 – Alpha Sweep Study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90600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A339C5-C106-778B-CDE1-B8B656261C9A}"/>
              </a:ext>
            </a:extLst>
          </p:cNvPr>
          <p:cNvSpPr txBox="1"/>
          <p:nvPr/>
        </p:nvSpPr>
        <p:spPr>
          <a:xfrm>
            <a:off x="1310955" y="2718801"/>
            <a:ext cx="387287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F2747-B29D-5B52-E920-2E426B5767FE}"/>
              </a:ext>
            </a:extLst>
          </p:cNvPr>
          <p:cNvSpPr txBox="1"/>
          <p:nvPr/>
        </p:nvSpPr>
        <p:spPr>
          <a:xfrm>
            <a:off x="1067300" y="5155882"/>
            <a:ext cx="874598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kw-SST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E8CE2-9BF7-6350-B0FC-326C7983E5B0}"/>
              </a:ext>
            </a:extLst>
          </p:cNvPr>
          <p:cNvSpPr txBox="1"/>
          <p:nvPr/>
        </p:nvSpPr>
        <p:spPr>
          <a:xfrm>
            <a:off x="9401260" y="5176331"/>
            <a:ext cx="1387559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SA-RC-QCR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43145C-A257-F760-B072-7E72CCFB67A2}"/>
              </a:ext>
            </a:extLst>
          </p:cNvPr>
          <p:cNvSpPr txBox="1"/>
          <p:nvPr/>
        </p:nvSpPr>
        <p:spPr>
          <a:xfrm>
            <a:off x="9401260" y="2650808"/>
            <a:ext cx="977191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SA-QCR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E181CE-02DD-6158-A9FE-9EDA00A3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9290" y="1416079"/>
            <a:ext cx="2793862" cy="2793862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0EF97A-271E-B319-CFCA-BCFB15F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1153" y="3987940"/>
            <a:ext cx="2793860" cy="279386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380016-6CBD-B075-BFB9-6A4D2A4729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85614" y="1389607"/>
            <a:ext cx="2735045" cy="273504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BA0E7E-C87C-F45A-8A0F-9BF486CFBE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80752" y="3991241"/>
            <a:ext cx="2657242" cy="265724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67BDDE-AD0F-9DAD-DA2D-5A94254CAD47}"/>
              </a:ext>
            </a:extLst>
          </p:cNvPr>
          <p:cNvSpPr txBox="1"/>
          <p:nvPr/>
        </p:nvSpPr>
        <p:spPr>
          <a:xfrm>
            <a:off x="1310955" y="10739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Alpha = 4.0</a:t>
            </a:r>
            <a:endParaRPr lang="en-GB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8E2CE79-E0EF-5046-4E62-D4D1F3BB82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1880076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 – Alpha Sweep Study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90600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A339C5-C106-778B-CDE1-B8B656261C9A}"/>
              </a:ext>
            </a:extLst>
          </p:cNvPr>
          <p:cNvSpPr txBox="1"/>
          <p:nvPr/>
        </p:nvSpPr>
        <p:spPr>
          <a:xfrm>
            <a:off x="1310955" y="2718801"/>
            <a:ext cx="387287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F2747-B29D-5B52-E920-2E426B5767FE}"/>
              </a:ext>
            </a:extLst>
          </p:cNvPr>
          <p:cNvSpPr txBox="1"/>
          <p:nvPr/>
        </p:nvSpPr>
        <p:spPr>
          <a:xfrm>
            <a:off x="1067300" y="5155882"/>
            <a:ext cx="874598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kw-SST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E8CE2-9BF7-6350-B0FC-326C7983E5B0}"/>
              </a:ext>
            </a:extLst>
          </p:cNvPr>
          <p:cNvSpPr txBox="1"/>
          <p:nvPr/>
        </p:nvSpPr>
        <p:spPr>
          <a:xfrm>
            <a:off x="9401260" y="5176331"/>
            <a:ext cx="1387559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SA-RC-QCR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43145C-A257-F760-B072-7E72CCFB67A2}"/>
              </a:ext>
            </a:extLst>
          </p:cNvPr>
          <p:cNvSpPr txBox="1"/>
          <p:nvPr/>
        </p:nvSpPr>
        <p:spPr>
          <a:xfrm>
            <a:off x="9401260" y="2650808"/>
            <a:ext cx="977191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SA-QCR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E181CE-02DD-6158-A9FE-9EDA00A3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9290" y="1416079"/>
            <a:ext cx="2793862" cy="2793862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0EF97A-271E-B319-CFCA-BCFB15F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79290" y="3959365"/>
            <a:ext cx="2793860" cy="279386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380016-6CBD-B075-BFB9-6A4D2A4729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85614" y="1389607"/>
            <a:ext cx="2735045" cy="273504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BA0E7E-C87C-F45A-8A0F-9BF486CFBE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80752" y="3991241"/>
            <a:ext cx="2657242" cy="265724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67BDDE-AD0F-9DAD-DA2D-5A94254CAD47}"/>
              </a:ext>
            </a:extLst>
          </p:cNvPr>
          <p:cNvSpPr txBox="1"/>
          <p:nvPr/>
        </p:nvSpPr>
        <p:spPr>
          <a:xfrm>
            <a:off x="1310955" y="10739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Alpha = 4.25</a:t>
            </a:r>
            <a:endParaRPr lang="en-GB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64B03AC3-8572-084C-6011-6489E43F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1991946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3 – Reynolds number and Q effect study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90600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1BF00-8571-21CA-698D-54E379C02423}"/>
              </a:ext>
            </a:extLst>
          </p:cNvPr>
          <p:cNvSpPr txBox="1"/>
          <p:nvPr/>
        </p:nvSpPr>
        <p:spPr>
          <a:xfrm>
            <a:off x="1358755" y="5867400"/>
            <a:ext cx="695062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Alpha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B343F-1268-F56A-68CE-8C8AF6EDD4E0}"/>
              </a:ext>
            </a:extLst>
          </p:cNvPr>
          <p:cNvSpPr txBox="1"/>
          <p:nvPr/>
        </p:nvSpPr>
        <p:spPr>
          <a:xfrm>
            <a:off x="5342606" y="5881300"/>
            <a:ext cx="425759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CD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E621B-1810-B776-1BB5-53838954DFF4}"/>
              </a:ext>
            </a:extLst>
          </p:cNvPr>
          <p:cNvSpPr txBox="1"/>
          <p:nvPr/>
        </p:nvSpPr>
        <p:spPr>
          <a:xfrm>
            <a:off x="9210272" y="5881300"/>
            <a:ext cx="477055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CM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12DB64-15A5-4F8F-705A-7D19487431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5680" y="2098358"/>
            <a:ext cx="3629025" cy="322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4C8038-6238-EC09-EAC0-F3CDB256EE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38626" y="2098358"/>
            <a:ext cx="3629025" cy="3225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614C75-1662-61BA-8E78-9F462AF127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27295" y="2098358"/>
            <a:ext cx="3629025" cy="3225800"/>
          </a:xfrm>
          <a:prstGeom prst="rect">
            <a:avLst/>
          </a:prstGeom>
        </p:spPr>
      </p:pic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08D72E18-F037-9104-7DAB-59C1A3F5E2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3764842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90600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12DB64-15A5-4F8F-705A-7D19487431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1600" y="1117600"/>
            <a:ext cx="4857750" cy="431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4C8038-6238-EC09-EAC0-F3CDB256EE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10325" y="1094877"/>
            <a:ext cx="4857750" cy="431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D6EACE-F249-0F65-26CD-CBD2BF554B41}"/>
              </a:ext>
            </a:extLst>
          </p:cNvPr>
          <p:cNvSpPr txBox="1"/>
          <p:nvPr/>
        </p:nvSpPr>
        <p:spPr>
          <a:xfrm>
            <a:off x="3523475" y="5794553"/>
            <a:ext cx="553999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 err="1"/>
              <a:t>CDp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77D78D-43F3-E42A-5A71-97C382FCAF72}"/>
              </a:ext>
            </a:extLst>
          </p:cNvPr>
          <p:cNvSpPr txBox="1"/>
          <p:nvPr/>
        </p:nvSpPr>
        <p:spPr>
          <a:xfrm>
            <a:off x="8858250" y="5807253"/>
            <a:ext cx="541175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 err="1"/>
              <a:t>CDv</a:t>
            </a:r>
            <a:endParaRPr lang="en-US" b="1" dirty="0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69D3E309-FD35-6A96-29E7-CFF842CB1177}"/>
              </a:ext>
            </a:extLst>
          </p:cNvPr>
          <p:cNvSpPr txBox="1">
            <a:spLocks/>
          </p:cNvSpPr>
          <p:nvPr/>
        </p:nvSpPr>
        <p:spPr>
          <a:xfrm>
            <a:off x="990600" y="228600"/>
            <a:ext cx="914400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Case 3 – Reynolds number and Q effect study</a:t>
            </a:r>
            <a:endParaRPr lang="en-US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1F0B8638-E4C0-7301-3567-F78D39835F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2918620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96C435-D58E-EA35-9DAF-81F64BDF86D1}"/>
              </a:ext>
            </a:extLst>
          </p:cNvPr>
          <p:cNvSpPr txBox="1"/>
          <p:nvPr/>
        </p:nvSpPr>
        <p:spPr>
          <a:xfrm>
            <a:off x="685800" y="4572000"/>
            <a:ext cx="11201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Potential further investigations: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Mesh sensitivity study -&gt; repeat study on ultra-fine grids/ grids of a different 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Warm-started alpha sweep (each grid needs exactly the same number of nodes)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Scale-resolving simulations</a:t>
            </a:r>
          </a:p>
          <a:p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90600"/>
            <a:ext cx="11739765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grid convergence study shows good convergence properties, with grid refinement primarily affecting the shock position and resolution.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alpha sweep study showed a strong sensitivity of turbulence modelling on the result. The QCR-correction was found to significantly improve the unphysical strong separation at the root, whereas the RC-correction, shifts the shock aft.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Reynolds number study showed reduced drag and alpha with increasing Re. whereas the Q primarily increased the alpha and reduced the negative pitching moment.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D9F4C3DE-63B7-EB9A-AD55-49A34AD385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111893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Flow360 Solver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90600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F73D74-E6DD-3154-5440-ED792C41E615}"/>
              </a:ext>
            </a:extLst>
          </p:cNvPr>
          <p:cNvSpPr txBox="1"/>
          <p:nvPr/>
        </p:nvSpPr>
        <p:spPr>
          <a:xfrm>
            <a:off x="376035" y="990600"/>
            <a:ext cx="11053965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Hardware/Software co-design with emerging hardware computing</a:t>
            </a:r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Node-centered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Unstructured solver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order finite volume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Roe inviscid fluxes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Central difference viscous fluxes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MUSCL Extrapolation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SA, SA-RC, SA-QCR, kw-SST turbulence models (DDES, transition also available)</a:t>
            </a:r>
          </a:p>
          <a:p>
            <a:pPr lvl="1"/>
            <a:endParaRPr lang="en-GB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D280A0BD-8B61-82D3-70EF-57DF2897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2590126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280785" y="1019175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9153B-1A78-5539-CB7E-C825CE0AB636}"/>
              </a:ext>
            </a:extLst>
          </p:cNvPr>
          <p:cNvSpPr txBox="1"/>
          <p:nvPr/>
        </p:nvSpPr>
        <p:spPr>
          <a:xfrm>
            <a:off x="838200" y="986909"/>
            <a:ext cx="7239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JAXA grids were used for Flow360 simulations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290EDC3-479B-F303-D10D-AA383300E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061675"/>
              </p:ext>
            </p:extLst>
          </p:nvPr>
        </p:nvGraphicFramePr>
        <p:xfrm>
          <a:off x="1219200" y="1931828"/>
          <a:ext cx="88392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3612544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3904381263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396547599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709481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Mesh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Number of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 1</a:t>
                      </a:r>
                      <a:r>
                        <a:rPr lang="en-GB" baseline="30000" dirty="0"/>
                        <a:t>st</a:t>
                      </a:r>
                      <a:r>
                        <a:rPr lang="en-GB" dirty="0"/>
                        <a:t> cell size (non. dim by </a:t>
                      </a:r>
                      <a:r>
                        <a:rPr lang="en-GB" dirty="0" err="1"/>
                        <a:t>c_ref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 growth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98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8,687,830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8.455E-07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20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Coarse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26,891,512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5.638E-07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1.205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367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60,184,023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4.228E-07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922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111,843,367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3.383E-07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665416"/>
                  </a:ext>
                </a:extLst>
              </a:tr>
            </a:tbl>
          </a:graphicData>
        </a:graphic>
      </p:graphicFrame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3EBEB17C-BC86-2E1B-40E7-F4688B469A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3680407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280785" y="1019175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9153B-1A78-5539-CB7E-C825CE0AB636}"/>
              </a:ext>
            </a:extLst>
          </p:cNvPr>
          <p:cNvSpPr txBox="1"/>
          <p:nvPr/>
        </p:nvSpPr>
        <p:spPr>
          <a:xfrm>
            <a:off x="838200" y="986909"/>
            <a:ext cx="7239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JAXA grids – Root region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6E724-30DC-C735-023A-ED12D991A0A0}"/>
              </a:ext>
            </a:extLst>
          </p:cNvPr>
          <p:cNvSpPr txBox="1"/>
          <p:nvPr/>
        </p:nvSpPr>
        <p:spPr>
          <a:xfrm>
            <a:off x="2808334" y="2881926"/>
            <a:ext cx="549831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Tiny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DC15BC-F55F-5479-4934-77B82AEDC35F}"/>
              </a:ext>
            </a:extLst>
          </p:cNvPr>
          <p:cNvSpPr txBox="1"/>
          <p:nvPr/>
        </p:nvSpPr>
        <p:spPr>
          <a:xfrm>
            <a:off x="2683355" y="5273992"/>
            <a:ext cx="784830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Coarse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669D57-3AE7-EAA2-C190-4A5724740A89}"/>
              </a:ext>
            </a:extLst>
          </p:cNvPr>
          <p:cNvSpPr txBox="1"/>
          <p:nvPr/>
        </p:nvSpPr>
        <p:spPr>
          <a:xfrm>
            <a:off x="10515600" y="3567498"/>
            <a:ext cx="925894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Medium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5A01CF-1F8A-03D7-A3A1-40397E1D0905}"/>
              </a:ext>
            </a:extLst>
          </p:cNvPr>
          <p:cNvSpPr txBox="1"/>
          <p:nvPr/>
        </p:nvSpPr>
        <p:spPr>
          <a:xfrm>
            <a:off x="10855278" y="5644185"/>
            <a:ext cx="528351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Fine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45DA8077-BA7F-1FD2-C199-4CC7E965C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057" y="4164897"/>
            <a:ext cx="2859041" cy="2541370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4FBA8C3-A473-AA9D-8816-F4C204871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957" y="1497572"/>
            <a:ext cx="2859041" cy="2541370"/>
          </a:xfrm>
          <a:prstGeom prst="rect">
            <a:avLst/>
          </a:prstGeom>
        </p:spPr>
      </p:pic>
      <p:pic>
        <p:nvPicPr>
          <p:cNvPr id="24" name="Picture 23" descr="A picture containing building&#10;&#10;Description automatically generated">
            <a:extLst>
              <a:ext uri="{FF2B5EF4-FFF2-40B4-BE49-F238E27FC236}">
                <a16:creationId xmlns:a16="http://schemas.microsoft.com/office/drawing/2014/main" id="{46E892AF-8C89-BC33-8B4A-0D84D5241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199" y="1480840"/>
            <a:ext cx="2859041" cy="2541370"/>
          </a:xfrm>
          <a:prstGeom prst="rect">
            <a:avLst/>
          </a:prstGeom>
        </p:spPr>
      </p:pic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14BE9462-5D57-D3CA-7758-BA523F811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199" y="4098347"/>
            <a:ext cx="2859041" cy="2541370"/>
          </a:xfrm>
          <a:prstGeom prst="rect">
            <a:avLst/>
          </a:prstGeom>
        </p:spPr>
      </p:pic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CB7C92EF-66AD-4184-A8F3-3FAB5CC368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309225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280785" y="1019175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9153B-1A78-5539-CB7E-C825CE0AB636}"/>
              </a:ext>
            </a:extLst>
          </p:cNvPr>
          <p:cNvSpPr txBox="1"/>
          <p:nvPr/>
        </p:nvSpPr>
        <p:spPr>
          <a:xfrm>
            <a:off x="838200" y="986909"/>
            <a:ext cx="7239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JAXA grids – Tip region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6E724-30DC-C735-023A-ED12D991A0A0}"/>
              </a:ext>
            </a:extLst>
          </p:cNvPr>
          <p:cNvSpPr txBox="1"/>
          <p:nvPr/>
        </p:nvSpPr>
        <p:spPr>
          <a:xfrm>
            <a:off x="2808334" y="2881926"/>
            <a:ext cx="549831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Tiny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DC15BC-F55F-5479-4934-77B82AEDC35F}"/>
              </a:ext>
            </a:extLst>
          </p:cNvPr>
          <p:cNvSpPr txBox="1"/>
          <p:nvPr/>
        </p:nvSpPr>
        <p:spPr>
          <a:xfrm>
            <a:off x="2683355" y="5273992"/>
            <a:ext cx="784830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Coarse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669D57-3AE7-EAA2-C190-4A5724740A89}"/>
              </a:ext>
            </a:extLst>
          </p:cNvPr>
          <p:cNvSpPr txBox="1"/>
          <p:nvPr/>
        </p:nvSpPr>
        <p:spPr>
          <a:xfrm>
            <a:off x="10515600" y="3567498"/>
            <a:ext cx="925894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Medium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5A01CF-1F8A-03D7-A3A1-40397E1D0905}"/>
              </a:ext>
            </a:extLst>
          </p:cNvPr>
          <p:cNvSpPr txBox="1"/>
          <p:nvPr/>
        </p:nvSpPr>
        <p:spPr>
          <a:xfrm>
            <a:off x="10855278" y="5644185"/>
            <a:ext cx="528351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Fine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DA8077-BA7F-1FD2-C199-4CC7E965CB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54057" y="4164897"/>
            <a:ext cx="2859041" cy="25413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FBA8C3-A473-AA9D-8816-F4C204871D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15957" y="1497572"/>
            <a:ext cx="2859041" cy="25413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E892AF-8C89-BC33-8B4A-0D84D52418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1199" y="1480840"/>
            <a:ext cx="2859041" cy="25413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4BE9462-5D57-D3CA-7758-BA523F8112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911199" y="4098347"/>
            <a:ext cx="2859041" cy="2541369"/>
          </a:xfrm>
          <a:prstGeom prst="rect">
            <a:avLst/>
          </a:prstGeom>
        </p:spPr>
      </p:pic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54B9F11D-BB5E-0215-7917-6A963ADB53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3105512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90600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70AD973F-B2CC-502C-4C0A-133C26437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107746"/>
              </p:ext>
            </p:extLst>
          </p:nvPr>
        </p:nvGraphicFramePr>
        <p:xfrm>
          <a:off x="1219200" y="1931828"/>
          <a:ext cx="9144000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83612544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90438126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965475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Case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98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Grids:</a:t>
                      </a:r>
                    </a:p>
                    <a:p>
                      <a:r>
                        <a:rPr lang="en-GB" sz="2400" dirty="0"/>
                        <a:t>Tiny – Fine</a:t>
                      </a:r>
                    </a:p>
                    <a:p>
                      <a:endParaRPr lang="en-GB" sz="2400" dirty="0"/>
                    </a:p>
                    <a:p>
                      <a:r>
                        <a:rPr lang="en-GB" sz="2400" dirty="0"/>
                        <a:t>Turbulence models:</a:t>
                      </a:r>
                    </a:p>
                    <a:p>
                      <a:r>
                        <a:rPr lang="en-GB" sz="2400" dirty="0"/>
                        <a:t>SA, </a:t>
                      </a:r>
                      <a:r>
                        <a:rPr lang="en-US" sz="2400" dirty="0"/>
                        <a:t>k</a:t>
                      </a:r>
                      <a:r>
                        <a:rPr lang="el-GR" sz="2400" dirty="0"/>
                        <a:t>ω</a:t>
                      </a:r>
                      <a:r>
                        <a:rPr lang="en-GB" sz="2400" dirty="0"/>
                        <a:t>-SST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Grids:</a:t>
                      </a:r>
                    </a:p>
                    <a:p>
                      <a:r>
                        <a:rPr lang="en-GB" sz="2400" dirty="0"/>
                        <a:t>Medium</a:t>
                      </a:r>
                    </a:p>
                    <a:p>
                      <a:endParaRPr lang="en-GB" sz="2400" dirty="0"/>
                    </a:p>
                    <a:p>
                      <a:r>
                        <a:rPr lang="en-GB" sz="2400" dirty="0"/>
                        <a:t>Turbulence models:</a:t>
                      </a:r>
                    </a:p>
                    <a:p>
                      <a:r>
                        <a:rPr lang="en-US" sz="2400" dirty="0"/>
                        <a:t>SA, SA-QCR, SA-RC-QCR and k</a:t>
                      </a:r>
                      <a:r>
                        <a:rPr lang="el-GR" sz="2400" dirty="0"/>
                        <a:t>ω</a:t>
                      </a:r>
                      <a:r>
                        <a:rPr lang="en-GB" sz="2400" dirty="0"/>
                        <a:t>-SST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Grids:</a:t>
                      </a:r>
                    </a:p>
                    <a:p>
                      <a:r>
                        <a:rPr lang="en-GB" sz="2400" dirty="0"/>
                        <a:t>Medium</a:t>
                      </a:r>
                    </a:p>
                    <a:p>
                      <a:endParaRPr lang="en-GB" sz="2400" dirty="0"/>
                    </a:p>
                    <a:p>
                      <a:r>
                        <a:rPr lang="en-GB" sz="2400" dirty="0"/>
                        <a:t>Turbulence models: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SA, </a:t>
                      </a:r>
                      <a:r>
                        <a:rPr lang="en-US" sz="2400" dirty="0"/>
                        <a:t>k</a:t>
                      </a:r>
                      <a:r>
                        <a:rPr lang="el-GR" sz="2400" dirty="0"/>
                        <a:t>ω</a:t>
                      </a:r>
                      <a:r>
                        <a:rPr lang="en-GB" sz="2400" dirty="0"/>
                        <a:t>-SST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20149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AFF5A7C-C91D-2FE1-72AE-B5EFCE547E48}"/>
              </a:ext>
            </a:extLst>
          </p:cNvPr>
          <p:cNvSpPr txBox="1"/>
          <p:nvPr/>
        </p:nvSpPr>
        <p:spPr>
          <a:xfrm>
            <a:off x="838200" y="986909"/>
            <a:ext cx="967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4 different turbulence models used: SA, SA-QCR, SA-RC-QCR and k</a:t>
            </a:r>
            <a:r>
              <a:rPr lang="el-GR" sz="2400" dirty="0"/>
              <a:t>ω</a:t>
            </a:r>
            <a:r>
              <a:rPr lang="en-GB" sz="2400" dirty="0"/>
              <a:t>-SST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8991334E-7D42-4C7C-9E0E-82A346368A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193877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1 - Grid Convergence Study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90600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1BF00-8571-21CA-698D-54E379C02423}"/>
              </a:ext>
            </a:extLst>
          </p:cNvPr>
          <p:cNvSpPr txBox="1"/>
          <p:nvPr/>
        </p:nvSpPr>
        <p:spPr>
          <a:xfrm>
            <a:off x="1358755" y="5867400"/>
            <a:ext cx="695062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Alpha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B343F-1268-F56A-68CE-8C8AF6EDD4E0}"/>
              </a:ext>
            </a:extLst>
          </p:cNvPr>
          <p:cNvSpPr txBox="1"/>
          <p:nvPr/>
        </p:nvSpPr>
        <p:spPr>
          <a:xfrm>
            <a:off x="5342606" y="5881300"/>
            <a:ext cx="425759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CD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E621B-1810-B776-1BB5-53838954DFF4}"/>
              </a:ext>
            </a:extLst>
          </p:cNvPr>
          <p:cNvSpPr txBox="1"/>
          <p:nvPr/>
        </p:nvSpPr>
        <p:spPr>
          <a:xfrm>
            <a:off x="9210272" y="5881300"/>
            <a:ext cx="477055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/>
              <a:t>CM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712DB64-15A5-4F8F-705A-7D1948743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80" y="2098358"/>
            <a:ext cx="3629025" cy="322580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74C8038-6238-EC09-EAC0-F3CDB256E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6" y="2098358"/>
            <a:ext cx="3629025" cy="3225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614C75-1662-61BA-8E78-9F462AF127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27295" y="2098358"/>
            <a:ext cx="3629025" cy="3225800"/>
          </a:xfrm>
          <a:prstGeom prst="rect">
            <a:avLst/>
          </a:prstGeom>
        </p:spPr>
      </p:pic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F91A5F32-21F2-B458-EF7B-BE13A6E3C4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4075942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279D-AE20-61E9-382F-DD31F01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3C94-C938-66CE-CE1C-8A73782E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5141-0844-464D-9E65-C0CA09A0AD9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8710F-336D-4A02-AC4C-E3F22C6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1 - Grid Convergence Study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9743D-602F-7733-73B0-5468F14D91D1}"/>
              </a:ext>
            </a:extLst>
          </p:cNvPr>
          <p:cNvSpPr txBox="1"/>
          <p:nvPr/>
        </p:nvSpPr>
        <p:spPr>
          <a:xfrm>
            <a:off x="376035" y="990600"/>
            <a:ext cx="11053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12DB64-15A5-4F8F-705A-7D19487431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1600" y="1117600"/>
            <a:ext cx="4857750" cy="431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4C8038-6238-EC09-EAC0-F3CDB256EE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10325" y="1094877"/>
            <a:ext cx="4857750" cy="431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D6EACE-F249-0F65-26CD-CBD2BF554B41}"/>
              </a:ext>
            </a:extLst>
          </p:cNvPr>
          <p:cNvSpPr txBox="1"/>
          <p:nvPr/>
        </p:nvSpPr>
        <p:spPr>
          <a:xfrm>
            <a:off x="3523475" y="5794553"/>
            <a:ext cx="553999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 err="1"/>
              <a:t>CDp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77D78D-43F3-E42A-5A71-97C382FCAF72}"/>
              </a:ext>
            </a:extLst>
          </p:cNvPr>
          <p:cNvSpPr txBox="1"/>
          <p:nvPr/>
        </p:nvSpPr>
        <p:spPr>
          <a:xfrm>
            <a:off x="8858250" y="5807253"/>
            <a:ext cx="541175" cy="276999"/>
          </a:xfrm>
          <a:prstGeom prst="rect">
            <a:avLst/>
          </a:prstGeom>
          <a:noFill/>
        </p:spPr>
        <p:txBody>
          <a:bodyPr wrap="none" lIns="45720" tIns="0" rIns="45720" bIns="0" rtlCol="0" anchor="ctr" anchorCtr="1">
            <a:spAutoFit/>
          </a:bodyPr>
          <a:lstStyle/>
          <a:p>
            <a:pPr algn="ctr"/>
            <a:r>
              <a:rPr lang="en-US" b="1" dirty="0" err="1"/>
              <a:t>CDv</a:t>
            </a:r>
            <a:endParaRPr lang="en-US" b="1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DFC22F1-6409-3156-F217-E7AD0C05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598920"/>
            <a:ext cx="2743200" cy="182880"/>
          </a:xfrm>
        </p:spPr>
        <p:txBody>
          <a:bodyPr/>
          <a:lstStyle/>
          <a:p>
            <a:r>
              <a:rPr lang="en-US" dirty="0"/>
              <a:t>June 25, 2022</a:t>
            </a:r>
          </a:p>
        </p:txBody>
      </p:sp>
    </p:spTree>
    <p:extLst>
      <p:ext uri="{BB962C8B-B14F-4D97-AF65-F5344CB8AC3E}">
        <p14:creationId xmlns:p14="http://schemas.microsoft.com/office/powerpoint/2010/main" val="901789220"/>
      </p:ext>
    </p:extLst>
  </p:cSld>
  <p:clrMapOvr>
    <a:masterClrMapping/>
  </p:clrMapOvr>
</p:sld>
</file>

<file path=ppt/theme/theme1.xml><?xml version="1.0" encoding="utf-8"?>
<a:theme xmlns:a="http://schemas.openxmlformats.org/drawingml/2006/main" name="flexcompute_master_theme">
  <a:themeElements>
    <a:clrScheme name="flexcompute_master">
      <a:dk1>
        <a:sysClr val="windowText" lastClr="000000"/>
      </a:dk1>
      <a:lt1>
        <a:sysClr val="window" lastClr="FFFFFF"/>
      </a:lt1>
      <a:dk2>
        <a:srgbClr val="C43859"/>
      </a:dk2>
      <a:lt2>
        <a:srgbClr val="F5F5F5"/>
      </a:lt2>
      <a:accent1>
        <a:srgbClr val="AB324F"/>
      </a:accent1>
      <a:accent2>
        <a:srgbClr val="CE5270"/>
      </a:accent2>
      <a:accent3>
        <a:srgbClr val="1F77B4"/>
      </a:accent3>
      <a:accent4>
        <a:srgbClr val="FF7F0E"/>
      </a:accent4>
      <a:accent5>
        <a:srgbClr val="2CA02C"/>
      </a:accent5>
      <a:accent6>
        <a:srgbClr val="D62728"/>
      </a:accent6>
      <a:hlink>
        <a:srgbClr val="0563C1"/>
      </a:hlink>
      <a:folHlink>
        <a:srgbClr val="954F72"/>
      </a:folHlink>
    </a:clrScheme>
    <a:fontScheme name="flexcompute_master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45720" tIns="0" rIns="4572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tailEnd type="triangle"/>
        </a:ln>
        <a:effectLst>
          <a:glow rad="63500">
            <a:schemeClr val="bg1">
              <a:alpha val="50000"/>
            </a:schemeClr>
          </a:glo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45720" tIns="0" rIns="45720" bIns="0" rtlCol="0" anchor="ctr" anchorCtr="1">
        <a:spAutoFit/>
      </a:bodyPr>
      <a:lstStyle>
        <a:defPPr algn="ctr">
          <a:defRPr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lexcompute_Master_Template.potx" id="{1B4FFE70-E9BA-4F5B-B280-CDD3C30BE88D}" vid="{2348DF51-4104-4B28-BE94-B29A11D529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Flexcompute_Master_Template</Template>
  <TotalTime>513</TotalTime>
  <Words>832</Words>
  <Application>Microsoft Macintosh PowerPoint</Application>
  <PresentationFormat>Widescreen</PresentationFormat>
  <Paragraphs>317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Unica One</vt:lpstr>
      <vt:lpstr>Calibri</vt:lpstr>
      <vt:lpstr>Vollkorn</vt:lpstr>
      <vt:lpstr>Arial</vt:lpstr>
      <vt:lpstr>Times New Roman</vt:lpstr>
      <vt:lpstr>flexcompute_master_theme</vt:lpstr>
      <vt:lpstr>Flexcompute Contribution to the  VIIth AIAA Drag Prediction Workshop </vt:lpstr>
      <vt:lpstr>Outline</vt:lpstr>
      <vt:lpstr>Flow360 Solver</vt:lpstr>
      <vt:lpstr>Grids</vt:lpstr>
      <vt:lpstr>Grids</vt:lpstr>
      <vt:lpstr>Grids</vt:lpstr>
      <vt:lpstr>Test Cases</vt:lpstr>
      <vt:lpstr>Case 1 - Grid Convergence Study</vt:lpstr>
      <vt:lpstr>Case 1 - Grid Convergence Study</vt:lpstr>
      <vt:lpstr>Case 1 - Grid Convergence Study</vt:lpstr>
      <vt:lpstr>Case 1 - Grid Convergence Study</vt:lpstr>
      <vt:lpstr>Case 1 - Grid Convergence Study</vt:lpstr>
      <vt:lpstr>Case 2 – Alpha Sweep Study</vt:lpstr>
      <vt:lpstr>Case 2 – Alpha Sweep Study</vt:lpstr>
      <vt:lpstr>Case 2 – Alpha Sweep Study</vt:lpstr>
      <vt:lpstr>Case 2 – Alpha Sweep Study</vt:lpstr>
      <vt:lpstr>Case 2 – Alpha Sweep Study</vt:lpstr>
      <vt:lpstr>Case 2 – Alpha Sweep Study</vt:lpstr>
      <vt:lpstr>Case 2 – Alpha Sweep Study</vt:lpstr>
      <vt:lpstr>Case 2 – Alpha Sweep Study</vt:lpstr>
      <vt:lpstr>Case 2 – Alpha Sweep Study</vt:lpstr>
      <vt:lpstr>Case 2 – Alpha Sweep Study</vt:lpstr>
      <vt:lpstr>Case 2 – Alpha Sweep Study</vt:lpstr>
      <vt:lpstr>Case 2 – Alpha Sweep Study</vt:lpstr>
      <vt:lpstr>Case 2 – Alpha Sweep Study</vt:lpstr>
      <vt:lpstr>Case 2 – Alpha Sweep Study</vt:lpstr>
      <vt:lpstr>Case 3 – Reynolds number and Q effect study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cj</dc:creator>
  <cp:lastModifiedBy>Pomeroy, Brent W (LARC-D301)</cp:lastModifiedBy>
  <cp:revision>18</cp:revision>
  <dcterms:created xsi:type="dcterms:W3CDTF">2022-05-14T04:28:31Z</dcterms:created>
  <dcterms:modified xsi:type="dcterms:W3CDTF">2024-03-01T11:22:42Z</dcterms:modified>
</cp:coreProperties>
</file>